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221DF61-AAEB-473D-B361-CA71CC57CE09}" type="datetimeFigureOut">
              <a:rPr lang="ru-RU" smtClean="0"/>
              <a:t>01.04.2021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A59EA2-7615-4419-9D31-E9DCAF36A14B}" type="slidenum">
              <a:rPr lang="ru-RU" smtClean="0"/>
              <a:t>‹#›</a:t>
            </a:fld>
            <a:endParaRPr lang="ru-RU"/>
          </a:p>
        </p:txBody>
      </p:sp>
    </p:spTree>
    <p:extLst>
      <p:ext uri="{BB962C8B-B14F-4D97-AF65-F5344CB8AC3E}">
        <p14:creationId xmlns:p14="http://schemas.microsoft.com/office/powerpoint/2010/main" val="798898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221DF61-AAEB-473D-B361-CA71CC57CE09}" type="datetimeFigureOut">
              <a:rPr lang="ru-RU" smtClean="0"/>
              <a:t>01.04.2021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A59EA2-7615-4419-9D31-E9DCAF36A14B}" type="slidenum">
              <a:rPr lang="ru-RU" smtClean="0"/>
              <a:t>‹#›</a:t>
            </a:fld>
            <a:endParaRPr lang="ru-RU"/>
          </a:p>
        </p:txBody>
      </p:sp>
    </p:spTree>
    <p:extLst>
      <p:ext uri="{BB962C8B-B14F-4D97-AF65-F5344CB8AC3E}">
        <p14:creationId xmlns:p14="http://schemas.microsoft.com/office/powerpoint/2010/main" val="3045787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221DF61-AAEB-473D-B361-CA71CC57CE09}" type="datetimeFigureOut">
              <a:rPr lang="ru-RU" smtClean="0"/>
              <a:t>01.04.2021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A59EA2-7615-4419-9D31-E9DCAF36A14B}" type="slidenum">
              <a:rPr lang="ru-RU" smtClean="0"/>
              <a:t>‹#›</a:t>
            </a:fld>
            <a:endParaRPr lang="ru-RU"/>
          </a:p>
        </p:txBody>
      </p:sp>
    </p:spTree>
    <p:extLst>
      <p:ext uri="{BB962C8B-B14F-4D97-AF65-F5344CB8AC3E}">
        <p14:creationId xmlns:p14="http://schemas.microsoft.com/office/powerpoint/2010/main" val="2366670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221DF61-AAEB-473D-B361-CA71CC57CE09}" type="datetimeFigureOut">
              <a:rPr lang="ru-RU" smtClean="0"/>
              <a:t>01.04.2021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BA59EA2-7615-4419-9D31-E9DCAF36A14B}" type="slidenum">
              <a:rPr lang="ru-RU" smtClean="0"/>
              <a:t>‹#›</a:t>
            </a:fld>
            <a:endParaRPr lang="ru-RU"/>
          </a:p>
        </p:txBody>
      </p:sp>
    </p:spTree>
    <p:extLst>
      <p:ext uri="{BB962C8B-B14F-4D97-AF65-F5344CB8AC3E}">
        <p14:creationId xmlns:p14="http://schemas.microsoft.com/office/powerpoint/2010/main" val="2913117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221DF61-AAEB-473D-B361-CA71CC57CE09}" type="datetimeFigureOut">
              <a:rPr lang="ru-RU" smtClean="0"/>
              <a:t>01.04.2021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BA59EA2-7615-4419-9D31-E9DCAF36A14B}" type="slidenum">
              <a:rPr lang="ru-RU" smtClean="0"/>
              <a:t>‹#›</a:t>
            </a:fld>
            <a:endParaRPr lang="ru-RU"/>
          </a:p>
        </p:txBody>
      </p:sp>
    </p:spTree>
    <p:extLst>
      <p:ext uri="{BB962C8B-B14F-4D97-AF65-F5344CB8AC3E}">
        <p14:creationId xmlns:p14="http://schemas.microsoft.com/office/powerpoint/2010/main" val="3376772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221DF61-AAEB-473D-B361-CA71CC57CE09}" type="datetimeFigureOut">
              <a:rPr lang="ru-RU" smtClean="0"/>
              <a:t>01.04.2021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BA59EA2-7615-4419-9D31-E9DCAF36A14B}" type="slidenum">
              <a:rPr lang="ru-RU" smtClean="0"/>
              <a:t>‹#›</a:t>
            </a:fld>
            <a:endParaRPr lang="ru-RU"/>
          </a:p>
        </p:txBody>
      </p:sp>
    </p:spTree>
    <p:extLst>
      <p:ext uri="{BB962C8B-B14F-4D97-AF65-F5344CB8AC3E}">
        <p14:creationId xmlns:p14="http://schemas.microsoft.com/office/powerpoint/2010/main" val="3844659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221DF61-AAEB-473D-B361-CA71CC57CE09}" type="datetimeFigureOut">
              <a:rPr lang="ru-RU" smtClean="0"/>
              <a:t>01.04.2021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BA59EA2-7615-4419-9D31-E9DCAF36A14B}" type="slidenum">
              <a:rPr lang="ru-RU" smtClean="0"/>
              <a:t>‹#›</a:t>
            </a:fld>
            <a:endParaRPr lang="ru-RU"/>
          </a:p>
        </p:txBody>
      </p:sp>
    </p:spTree>
    <p:extLst>
      <p:ext uri="{BB962C8B-B14F-4D97-AF65-F5344CB8AC3E}">
        <p14:creationId xmlns:p14="http://schemas.microsoft.com/office/powerpoint/2010/main" val="3160271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221DF61-AAEB-473D-B361-CA71CC57CE09}" type="datetimeFigureOut">
              <a:rPr lang="ru-RU" smtClean="0"/>
              <a:t>01.04.2021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BA59EA2-7615-4419-9D31-E9DCAF36A14B}" type="slidenum">
              <a:rPr lang="ru-RU" smtClean="0"/>
              <a:t>‹#›</a:t>
            </a:fld>
            <a:endParaRPr lang="ru-RU"/>
          </a:p>
        </p:txBody>
      </p:sp>
    </p:spTree>
    <p:extLst>
      <p:ext uri="{BB962C8B-B14F-4D97-AF65-F5344CB8AC3E}">
        <p14:creationId xmlns:p14="http://schemas.microsoft.com/office/powerpoint/2010/main" val="215108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221DF61-AAEB-473D-B361-CA71CC57CE09}" type="datetimeFigureOut">
              <a:rPr lang="ru-RU" smtClean="0"/>
              <a:t>01.04.2021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BA59EA2-7615-4419-9D31-E9DCAF36A14B}" type="slidenum">
              <a:rPr lang="ru-RU" smtClean="0"/>
              <a:t>‹#›</a:t>
            </a:fld>
            <a:endParaRPr lang="ru-RU"/>
          </a:p>
        </p:txBody>
      </p:sp>
    </p:spTree>
    <p:extLst>
      <p:ext uri="{BB962C8B-B14F-4D97-AF65-F5344CB8AC3E}">
        <p14:creationId xmlns:p14="http://schemas.microsoft.com/office/powerpoint/2010/main" val="2956303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221DF61-AAEB-473D-B361-CA71CC57CE09}" type="datetimeFigureOut">
              <a:rPr lang="ru-RU" smtClean="0"/>
              <a:t>01.04.2021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A59EA2-7615-4419-9D31-E9DCAF36A14B}" type="slidenum">
              <a:rPr lang="ru-RU" smtClean="0"/>
              <a:t>‹#›</a:t>
            </a:fld>
            <a:endParaRPr lang="ru-RU"/>
          </a:p>
        </p:txBody>
      </p:sp>
    </p:spTree>
    <p:extLst>
      <p:ext uri="{BB962C8B-B14F-4D97-AF65-F5344CB8AC3E}">
        <p14:creationId xmlns:p14="http://schemas.microsoft.com/office/powerpoint/2010/main" val="111975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221DF61-AAEB-473D-B361-CA71CC57CE09}" type="datetimeFigureOut">
              <a:rPr lang="ru-RU" smtClean="0"/>
              <a:t>01.04.2021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A59EA2-7615-4419-9D31-E9DCAF36A14B}" type="slidenum">
              <a:rPr lang="ru-RU" smtClean="0"/>
              <a:t>‹#›</a:t>
            </a:fld>
            <a:endParaRPr lang="ru-RU"/>
          </a:p>
        </p:txBody>
      </p:sp>
    </p:spTree>
    <p:extLst>
      <p:ext uri="{BB962C8B-B14F-4D97-AF65-F5344CB8AC3E}">
        <p14:creationId xmlns:p14="http://schemas.microsoft.com/office/powerpoint/2010/main" val="2004351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21DF61-AAEB-473D-B361-CA71CC57CE09}" type="datetimeFigureOut">
              <a:rPr lang="ru-RU" smtClean="0"/>
              <a:t>01.04.2021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A59EA2-7615-4419-9D31-E9DCAF36A14B}" type="slidenum">
              <a:rPr lang="ru-RU" smtClean="0"/>
              <a:t>‹#›</a:t>
            </a:fld>
            <a:endParaRPr lang="ru-RU"/>
          </a:p>
        </p:txBody>
      </p:sp>
    </p:spTree>
    <p:extLst>
      <p:ext uri="{BB962C8B-B14F-4D97-AF65-F5344CB8AC3E}">
        <p14:creationId xmlns:p14="http://schemas.microsoft.com/office/powerpoint/2010/main" val="21405777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48691" y="1385455"/>
            <a:ext cx="9144000" cy="2396835"/>
          </a:xfrm>
        </p:spPr>
        <p:txBody>
          <a:bodyPr>
            <a:normAutofit/>
          </a:bodyPr>
          <a:lstStyle/>
          <a:p>
            <a:r>
              <a:rPr lang="kk-KZ" sz="3600" b="1">
                <a:latin typeface="Bookman Old Style" panose="02050604050505020204" pitchFamily="18" charset="0"/>
              </a:rPr>
              <a:t>Жер кадастры - ауыл шаруашылығы мақсатындағы жерлерді бағалауға арналған деректер базасы.</a:t>
            </a:r>
            <a:endParaRPr lang="ru-RU" sz="3600">
              <a:latin typeface="Bookman Old Style" panose="02050604050505020204" pitchFamily="18" charset="0"/>
            </a:endParaRPr>
          </a:p>
        </p:txBody>
      </p:sp>
    </p:spTree>
    <p:extLst>
      <p:ext uri="{BB962C8B-B14F-4D97-AF65-F5344CB8AC3E}">
        <p14:creationId xmlns:p14="http://schemas.microsoft.com/office/powerpoint/2010/main" val="1063645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83673" y="914400"/>
            <a:ext cx="10058400" cy="4793673"/>
          </a:xfrm>
        </p:spPr>
        <p:txBody>
          <a:bodyPr>
            <a:normAutofit/>
          </a:bodyPr>
          <a:lstStyle/>
          <a:p>
            <a:pPr algn="just"/>
            <a:r>
              <a:rPr lang="kk-KZ" sz="2600" b="1" i="1">
                <a:latin typeface="Bookman Old Style" panose="02050604050505020204" pitchFamily="18" charset="0"/>
              </a:rPr>
              <a:t>Мемлекеттік жер кадастры </a:t>
            </a:r>
            <a:r>
              <a:rPr lang="kk-KZ" sz="2600">
                <a:latin typeface="Bookman Old Style" panose="02050604050505020204" pitchFamily="18" charset="0"/>
              </a:rPr>
              <a:t>Казахстан Республикасы жерінің табиғи және шаруашылық жағдайы, жер учаскелерінің орналаскан жері, нысаналы пайдаланылуы, мөлшері мен шекарасы, олардык сапалық сипаттамасы туралы, жер пайдаланудың есепке алынуы мен жер учаскелерінің кадастрлық кұны туралы мәліметтердің, өзге де қажетті мәліметтердің жүйесі болып табылады. Мемлекеттік жер кадастрына жер учаскелеріне құқықты субъектілер туралы ақпарат та енгізіледі. Олай болса жер кадастры мемлекеттік шара ретінде қарастыралады және ол жер қорлары жайында қажетті деректерді алу, жинау және жүйелеуге бағытталған.</a:t>
            </a:r>
            <a:endParaRPr lang="ru-RU" sz="2600">
              <a:latin typeface="Bookman Old Style" panose="02050604050505020204" pitchFamily="18" charset="0"/>
            </a:endParaRPr>
          </a:p>
        </p:txBody>
      </p:sp>
    </p:spTree>
    <p:extLst>
      <p:ext uri="{BB962C8B-B14F-4D97-AF65-F5344CB8AC3E}">
        <p14:creationId xmlns:p14="http://schemas.microsoft.com/office/powerpoint/2010/main" val="4003306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33055" y="1039091"/>
            <a:ext cx="10058400" cy="3643746"/>
          </a:xfrm>
        </p:spPr>
        <p:txBody>
          <a:bodyPr>
            <a:normAutofit/>
          </a:bodyPr>
          <a:lstStyle/>
          <a:p>
            <a:pPr algn="l"/>
            <a:r>
              <a:rPr lang="kk-KZ" sz="2800">
                <a:latin typeface="Bookman Old Style" panose="02050604050505020204" pitchFamily="18" charset="0"/>
              </a:rPr>
              <a:t>Жер кадастры келесі құрамдас бөліктерден тұрады: </a:t>
            </a:r>
            <a:r>
              <a:rPr lang="ru-RU" sz="2800">
                <a:latin typeface="Bookman Old Style" panose="02050604050505020204" pitchFamily="18" charset="0"/>
              </a:rPr>
              <a:t/>
            </a:r>
            <a:br>
              <a:rPr lang="ru-RU" sz="2800">
                <a:latin typeface="Bookman Old Style" panose="02050604050505020204" pitchFamily="18" charset="0"/>
              </a:rPr>
            </a:br>
            <a:r>
              <a:rPr lang="kk-KZ" sz="2800">
                <a:latin typeface="Bookman Old Style" panose="02050604050505020204" pitchFamily="18" charset="0"/>
              </a:rPr>
              <a:t>- жер иеленушілер мен жер пайдаланушыларды мемлекеттік тіркеу,</a:t>
            </a:r>
            <a:r>
              <a:rPr lang="ru-RU" sz="2800">
                <a:latin typeface="Bookman Old Style" panose="02050604050505020204" pitchFamily="18" charset="0"/>
              </a:rPr>
              <a:t/>
            </a:r>
            <a:br>
              <a:rPr lang="ru-RU" sz="2800">
                <a:latin typeface="Bookman Old Style" panose="02050604050505020204" pitchFamily="18" charset="0"/>
              </a:rPr>
            </a:br>
            <a:r>
              <a:rPr lang="kk-KZ" sz="2800">
                <a:latin typeface="Bookman Old Style" panose="02050604050505020204" pitchFamily="18" charset="0"/>
              </a:rPr>
              <a:t>- жер алқаптарын сандық  және сапалық есепке алу, </a:t>
            </a:r>
            <a:r>
              <a:rPr lang="ru-RU" sz="2800">
                <a:latin typeface="Bookman Old Style" panose="02050604050505020204" pitchFamily="18" charset="0"/>
              </a:rPr>
              <a:t/>
            </a:r>
            <a:br>
              <a:rPr lang="ru-RU" sz="2800">
                <a:latin typeface="Bookman Old Style" panose="02050604050505020204" pitchFamily="18" charset="0"/>
              </a:rPr>
            </a:br>
            <a:r>
              <a:rPr lang="kk-KZ" sz="2800">
                <a:latin typeface="Bookman Old Style" panose="02050604050505020204" pitchFamily="18" charset="0"/>
              </a:rPr>
              <a:t>- топырақты бонитеттеу;</a:t>
            </a:r>
            <a:r>
              <a:rPr lang="ru-RU" sz="2800">
                <a:latin typeface="Bookman Old Style" panose="02050604050505020204" pitchFamily="18" charset="0"/>
              </a:rPr>
              <a:t/>
            </a:r>
            <a:br>
              <a:rPr lang="ru-RU" sz="2800">
                <a:latin typeface="Bookman Old Style" panose="02050604050505020204" pitchFamily="18" charset="0"/>
              </a:rPr>
            </a:br>
            <a:r>
              <a:rPr lang="kk-KZ" sz="2800">
                <a:latin typeface="Bookman Old Style" panose="02050604050505020204" pitchFamily="18" charset="0"/>
              </a:rPr>
              <a:t>- жерлерді экономикалық тұрғыдан бағалау. </a:t>
            </a:r>
            <a:r>
              <a:rPr lang="ru-RU"/>
              <a:t/>
            </a:r>
            <a:br>
              <a:rPr lang="ru-RU"/>
            </a:br>
            <a:endParaRPr lang="ru-RU" sz="2600">
              <a:latin typeface="Bookman Old Style" panose="02050604050505020204" pitchFamily="18" charset="0"/>
            </a:endParaRPr>
          </a:p>
        </p:txBody>
      </p:sp>
    </p:spTree>
    <p:extLst>
      <p:ext uri="{BB962C8B-B14F-4D97-AF65-F5344CB8AC3E}">
        <p14:creationId xmlns:p14="http://schemas.microsoft.com/office/powerpoint/2010/main" val="2868429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20436" y="1039090"/>
            <a:ext cx="10571019" cy="4336473"/>
          </a:xfrm>
        </p:spPr>
        <p:txBody>
          <a:bodyPr>
            <a:normAutofit/>
          </a:bodyPr>
          <a:lstStyle/>
          <a:p>
            <a:pPr algn="just"/>
            <a:r>
              <a:rPr lang="kk-KZ" sz="2600" smtClean="0">
                <a:latin typeface="Bookman Old Style" panose="02050604050505020204" pitchFamily="18" charset="0"/>
              </a:rPr>
              <a:t>ҚР Жер кодексі бойынша жер кадастрының кұрамдас бөлігі болып суармалы жердің мелиорациялык кадастры саналады, ол суармалы жер учаскелерінің мелиорациялык жай-күйі, олардык табиғи және ирригациялық-шаруашылық жағдайлары бойынша сапалык сипаттамаларын бағалау туралы, оларды пайдаланудың ece6i туралы мәліметтер жүйесін құрайды. Олай болса, жер кадастры – бұл жердің құқықтық, табиғи және шаруашылықтық жағдайын жан-жақты зерттейтін мемлекеттік шаралар жүйесі. </a:t>
            </a:r>
            <a:endParaRPr lang="ru-RU" sz="2600">
              <a:latin typeface="Bookman Old Style" panose="02050604050505020204" pitchFamily="18" charset="0"/>
            </a:endParaRPr>
          </a:p>
        </p:txBody>
      </p:sp>
    </p:spTree>
    <p:extLst>
      <p:ext uri="{BB962C8B-B14F-4D97-AF65-F5344CB8AC3E}">
        <p14:creationId xmlns:p14="http://schemas.microsoft.com/office/powerpoint/2010/main" val="2420001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31273" y="886691"/>
            <a:ext cx="10557164" cy="4100945"/>
          </a:xfrm>
        </p:spPr>
        <p:txBody>
          <a:bodyPr>
            <a:noAutofit/>
          </a:bodyPr>
          <a:lstStyle/>
          <a:p>
            <a:pPr algn="just">
              <a:lnSpc>
                <a:spcPct val="100000"/>
              </a:lnSpc>
            </a:pPr>
            <a:r>
              <a:rPr lang="kk-KZ" sz="2400">
                <a:latin typeface="Bookman Old Style" panose="02050604050505020204" pitchFamily="18" charset="0"/>
              </a:rPr>
              <a:t>Жер кадастры жүргізілетін жұмыс ретіне және мазмұнына қарай екі түрге бөлінеді: </a:t>
            </a:r>
            <a:r>
              <a:rPr lang="kk-KZ" sz="2400" i="1">
                <a:latin typeface="Bookman Old Style" panose="02050604050505020204" pitchFamily="18" charset="0"/>
              </a:rPr>
              <a:t>негізгі</a:t>
            </a:r>
            <a:r>
              <a:rPr lang="kk-KZ" sz="2400">
                <a:latin typeface="Bookman Old Style" panose="02050604050505020204" pitchFamily="18" charset="0"/>
              </a:rPr>
              <a:t> (бірінші, алғашқы) және </a:t>
            </a:r>
            <a:r>
              <a:rPr lang="kk-KZ" sz="2400" i="1">
                <a:latin typeface="Bookman Old Style" panose="02050604050505020204" pitchFamily="18" charset="0"/>
              </a:rPr>
              <a:t>ағымдағы</a:t>
            </a:r>
            <a:r>
              <a:rPr lang="kk-KZ" sz="2400">
                <a:latin typeface="Bookman Old Style" panose="02050604050505020204" pitchFamily="18" charset="0"/>
              </a:rPr>
              <a:t> немесе күнделікті (келесі). Негізгі кадастрдың </a:t>
            </a:r>
            <a:r>
              <a:rPr lang="kk-KZ" sz="2400">
                <a:latin typeface="Bookman Old Style" panose="02050604050505020204" pitchFamily="18" charset="0"/>
              </a:rPr>
              <a:t>міндеті </a:t>
            </a:r>
            <a:r>
              <a:rPr lang="kk-KZ" sz="2400" smtClean="0">
                <a:latin typeface="Bookman Old Style" panose="02050604050505020204" pitchFamily="18" charset="0"/>
              </a:rPr>
              <a:t>–жер </a:t>
            </a:r>
            <a:r>
              <a:rPr lang="kk-KZ" sz="2400">
                <a:latin typeface="Bookman Old Style" panose="02050604050505020204" pitchFamily="18" charset="0"/>
              </a:rPr>
              <a:t>учаскесі, аудан, облыс жерлерінің табиғи, құқықтық және шаруашылық жағдайы туралы алғашқы мәліметтерді алу немесе анықтау және жер-кадастрлық құжаттарға енгізу</a:t>
            </a:r>
            <a:r>
              <a:rPr lang="kk-KZ" sz="2400">
                <a:latin typeface="Bookman Old Style" panose="02050604050505020204" pitchFamily="18" charset="0"/>
              </a:rPr>
              <a:t>. </a:t>
            </a:r>
            <a:r>
              <a:rPr lang="kk-KZ" sz="2400" smtClean="0">
                <a:latin typeface="Bookman Old Style" panose="02050604050505020204" pitchFamily="18" charset="0"/>
              </a:rPr>
              <a:t>Негізгі </a:t>
            </a:r>
            <a:r>
              <a:rPr lang="kk-KZ" sz="2400">
                <a:latin typeface="Bookman Old Style" panose="02050604050505020204" pitchFamily="18" charset="0"/>
              </a:rPr>
              <a:t>жер кадастры кезінде жалпы жер пайдалану ауданы, алқаптар құрамы, жердің сапалық жай-күйі, топырақты бонитеттеу және экономикалық тұрғыдан бағалау туралы мәліметтер мен құжаттарды жинайды, талдайды және жіктейді</a:t>
            </a:r>
            <a:r>
              <a:rPr lang="kk-KZ" sz="2400"/>
              <a:t>. </a:t>
            </a:r>
            <a:endParaRPr lang="ru-RU" sz="2400">
              <a:latin typeface="Bookman Old Style" panose="02050604050505020204" pitchFamily="18" charset="0"/>
            </a:endParaRPr>
          </a:p>
        </p:txBody>
      </p:sp>
    </p:spTree>
    <p:extLst>
      <p:ext uri="{BB962C8B-B14F-4D97-AF65-F5344CB8AC3E}">
        <p14:creationId xmlns:p14="http://schemas.microsoft.com/office/powerpoint/2010/main" val="3488347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71056" y="471055"/>
            <a:ext cx="11222180" cy="5777345"/>
          </a:xfrm>
        </p:spPr>
        <p:txBody>
          <a:bodyPr>
            <a:noAutofit/>
          </a:bodyPr>
          <a:lstStyle/>
          <a:p>
            <a:pPr algn="just">
              <a:lnSpc>
                <a:spcPct val="100000"/>
              </a:lnSpc>
            </a:pPr>
            <a:r>
              <a:rPr lang="kk-KZ" sz="2600" smtClean="0">
                <a:latin typeface="Bookman Old Style" panose="02050604050505020204" pitchFamily="18" charset="0"/>
              </a:rPr>
              <a:t>Негізгі </a:t>
            </a:r>
            <a:r>
              <a:rPr lang="kk-KZ" sz="2600">
                <a:latin typeface="Bookman Old Style" panose="02050604050505020204" pitchFamily="18" charset="0"/>
              </a:rPr>
              <a:t>жер кадастры жер қорының жай-күйі жайында толық ақпарат береді. Жер қоры жайында толық мәліметтердің болуы келешекте жерлерді тиімді және дұрыс пайдалану үшін әртүрлі шараларды жоспарлауға мүмкіншілік береді. Сондықтан жер кадастры жүйесінде құнарлығы шамалы алқаптар соңынан қарқынды пайдалануға айналдыруға болатындар есепке алынады. Мысалы, тыңайған жерлер, шабындықтар мен </a:t>
            </a:r>
            <a:r>
              <a:rPr lang="kk-KZ" sz="2600">
                <a:latin typeface="Bookman Old Style" panose="02050604050505020204" pitchFamily="18" charset="0"/>
              </a:rPr>
              <a:t>жайылымдар </a:t>
            </a:r>
            <a:r>
              <a:rPr lang="kk-KZ" sz="2600" smtClean="0">
                <a:latin typeface="Bookman Old Style" panose="02050604050505020204" pitchFamily="18" charset="0"/>
              </a:rPr>
              <a:t>көлемінен жыртуға </a:t>
            </a:r>
            <a:r>
              <a:rPr lang="kk-KZ" sz="2600">
                <a:latin typeface="Bookman Old Style" panose="02050604050505020204" pitchFamily="18" charset="0"/>
              </a:rPr>
              <a:t>болатын жерлер бөлінеді. Бұталардан егістікке</a:t>
            </a:r>
            <a:r>
              <a:rPr lang="kk-KZ" sz="2600">
                <a:latin typeface="Bookman Old Style" panose="02050604050505020204" pitchFamily="18" charset="0"/>
              </a:rPr>
              <a:t>, </a:t>
            </a:r>
            <a:r>
              <a:rPr lang="kk-KZ" sz="2600" smtClean="0">
                <a:latin typeface="Bookman Old Style" panose="02050604050505020204" pitchFamily="18" charset="0"/>
              </a:rPr>
              <a:t>шабындық </a:t>
            </a:r>
            <a:r>
              <a:rPr lang="kk-KZ" sz="2600">
                <a:latin typeface="Bookman Old Style" panose="02050604050505020204" pitchFamily="18" charset="0"/>
              </a:rPr>
              <a:t>пен жайылымдарға тазалауға болатын учаскелерді бөледі. Бұл жер кадастрының алқаптарды өзгермейді немесе тұрақты деп қарамайтынын және оларды бір түрден екінші бір түрге ауыстыру жағдайын немесе құнарлығы шамалы жерлерді құнарлығын арттыруды жоспарлайтынын көрсетеді. </a:t>
            </a:r>
            <a:endParaRPr lang="ru-RU" sz="2600">
              <a:latin typeface="Bookman Old Style" panose="02050604050505020204" pitchFamily="18" charset="0"/>
            </a:endParaRPr>
          </a:p>
        </p:txBody>
      </p:sp>
    </p:spTree>
    <p:extLst>
      <p:ext uri="{BB962C8B-B14F-4D97-AF65-F5344CB8AC3E}">
        <p14:creationId xmlns:p14="http://schemas.microsoft.com/office/powerpoint/2010/main" val="3211096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26474" y="415636"/>
            <a:ext cx="10321635" cy="5777345"/>
          </a:xfrm>
        </p:spPr>
        <p:txBody>
          <a:bodyPr>
            <a:noAutofit/>
          </a:bodyPr>
          <a:lstStyle/>
          <a:p>
            <a:pPr algn="just">
              <a:lnSpc>
                <a:spcPct val="100000"/>
              </a:lnSpc>
            </a:pPr>
            <a:r>
              <a:rPr lang="kk-KZ" sz="2400">
                <a:latin typeface="Bookman Old Style" panose="02050604050505020204" pitchFamily="18" charset="0"/>
              </a:rPr>
              <a:t>Жердің сапалы жай-күйінің өзгеруі оларды мелиорациялау, химияландыру, топырақтың эрозиясымен күресу және басқа да шараларды жүргізгенде жақсы байқалады. Жерді тиімді пайдалану ауыл шаруашылығы дақылдарының өнімділігін, жалпы өнім шығымдылығын, таза табыс, шығындар қайтымдылығын және басқа да экономикалық бағалау негізіндегі көрсеткіштер мөлшерін арттырады. Жер-кадастрлық мәліметтер шындыққа сәйкесті болуы үшін көрсетілген өзгерістер жер кадастрында көрсетілуі тиіс. Олай болса жер кадастры мемлекеттік жер қорына санаттары, жер пайдаланушылар, алқаптар құрамы және олардың сапалық жай-күйі туралы мәліметтерді алғашқы есепке алу кезіне және жер пайдаланудағы өзгерістерді уақытымен жер-кадастрлық құжаттарға енгізуді қамтамасыз етуі тиіс. Бұл міндетті </a:t>
            </a:r>
            <a:r>
              <a:rPr lang="kk-KZ" sz="2400" i="1">
                <a:latin typeface="Bookman Old Style" panose="02050604050505020204" pitchFamily="18" charset="0"/>
              </a:rPr>
              <a:t>ағымдағы </a:t>
            </a:r>
            <a:r>
              <a:rPr lang="kk-KZ" sz="2400">
                <a:latin typeface="Bookman Old Style" panose="02050604050505020204" pitchFamily="18" charset="0"/>
              </a:rPr>
              <a:t>немесе </a:t>
            </a:r>
            <a:r>
              <a:rPr lang="kk-KZ" sz="2400" smtClean="0">
                <a:latin typeface="Bookman Old Style" panose="02050604050505020204" pitchFamily="18" charset="0"/>
              </a:rPr>
              <a:t>күнделікті </a:t>
            </a:r>
            <a:r>
              <a:rPr lang="kk-KZ" sz="2400">
                <a:latin typeface="Bookman Old Style" panose="02050604050505020204" pitchFamily="18" charset="0"/>
              </a:rPr>
              <a:t>жер кадастры атқарады.</a:t>
            </a:r>
            <a:endParaRPr lang="ru-RU" sz="2400">
              <a:latin typeface="Bookman Old Style" panose="02050604050505020204" pitchFamily="18" charset="0"/>
            </a:endParaRPr>
          </a:p>
        </p:txBody>
      </p:sp>
    </p:spTree>
    <p:extLst>
      <p:ext uri="{BB962C8B-B14F-4D97-AF65-F5344CB8AC3E}">
        <p14:creationId xmlns:p14="http://schemas.microsoft.com/office/powerpoint/2010/main" val="2979752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26474" y="415636"/>
            <a:ext cx="10848108" cy="5777345"/>
          </a:xfrm>
        </p:spPr>
        <p:txBody>
          <a:bodyPr>
            <a:noAutofit/>
          </a:bodyPr>
          <a:lstStyle/>
          <a:p>
            <a:pPr algn="just">
              <a:lnSpc>
                <a:spcPct val="100000"/>
              </a:lnSpc>
            </a:pPr>
            <a:r>
              <a:rPr lang="kk-KZ" sz="2400" i="1">
                <a:latin typeface="Bookman Old Style" panose="02050604050505020204" pitchFamily="18" charset="0"/>
              </a:rPr>
              <a:t>Ағымдағы</a:t>
            </a:r>
            <a:r>
              <a:rPr lang="kk-KZ" sz="2400">
                <a:latin typeface="Bookman Old Style" panose="02050604050505020204" pitchFamily="18" charset="0"/>
              </a:rPr>
              <a:t> кадастр жер </a:t>
            </a:r>
            <a:r>
              <a:rPr lang="kk-KZ" sz="2400">
                <a:latin typeface="Bookman Old Style" panose="02050604050505020204" pitchFamily="18" charset="0"/>
              </a:rPr>
              <a:t>пайдалануда </a:t>
            </a:r>
            <a:r>
              <a:rPr lang="kk-KZ" sz="2400" smtClean="0">
                <a:latin typeface="Bookman Old Style" panose="02050604050505020204" pitchFamily="18" charset="0"/>
              </a:rPr>
              <a:t>негізігі (бастапқы) </a:t>
            </a:r>
            <a:r>
              <a:rPr lang="kk-KZ" sz="2400">
                <a:latin typeface="Bookman Old Style" panose="02050604050505020204" pitchFamily="18" charset="0"/>
              </a:rPr>
              <a:t>кадастрды жүргізгеннен кейінгі өзгерістерді айқындау және жер-кадастрлық құжаттарға енгізу жұмыстарымен айналысады. Сонымен қатар ағымдағы кадастр міндетіне алғашқы жазулардағы қателіктерді түзету және жаңа талаптар бойынша қосымша мәліметтерді енгізу жатады. Былайша айтқанда ағымдағы кадастр жер-кадастрлық мәліметтерді қазіргі заман деңгейінде ұстауды қамтамасыз етеді. Ағымдағы кадастрда тек заңды түрде болатын өзерістер ескеріледі. Заңсыз болған өзгерістер, мысалы біреудің жерін тартып алу, негізгі ауылшаруашылығы алқаптарының ауданын кішірейту және басқа да ағымдағы кадастр арқылы айқындалып және бекітілген тәртіпте рәсімделмеген өзгерістер жер-кадастрлық құжаттарға енгізілмейді. </a:t>
            </a:r>
            <a:r>
              <a:rPr lang="ru-RU"/>
              <a:t/>
            </a:r>
            <a:br>
              <a:rPr lang="ru-RU"/>
            </a:br>
            <a:endParaRPr lang="ru-RU" sz="2400">
              <a:latin typeface="Bookman Old Style" panose="02050604050505020204" pitchFamily="18" charset="0"/>
            </a:endParaRPr>
          </a:p>
        </p:txBody>
      </p:sp>
    </p:spTree>
    <p:extLst>
      <p:ext uri="{BB962C8B-B14F-4D97-AF65-F5344CB8AC3E}">
        <p14:creationId xmlns:p14="http://schemas.microsoft.com/office/powerpoint/2010/main" val="59259099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540</Words>
  <Application>Microsoft Office PowerPoint</Application>
  <PresentationFormat>Широкоэкранный</PresentationFormat>
  <Paragraphs>8</Paragraphs>
  <Slides>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8</vt:i4>
      </vt:variant>
    </vt:vector>
  </HeadingPairs>
  <TitlesOfParts>
    <vt:vector size="13" baseType="lpstr">
      <vt:lpstr>Arial</vt:lpstr>
      <vt:lpstr>Bookman Old Style</vt:lpstr>
      <vt:lpstr>Calibri</vt:lpstr>
      <vt:lpstr>Calibri Light</vt:lpstr>
      <vt:lpstr>Тема Office</vt:lpstr>
      <vt:lpstr>Жер кадастры - ауыл шаруашылығы мақсатындағы жерлерді бағалауға арналған деректер базасы.</vt:lpstr>
      <vt:lpstr>Мемлекеттік жер кадастры Казахстан Республикасы жерінің табиғи және шаруашылық жағдайы, жер учаскелерінің орналаскан жері, нысаналы пайдаланылуы, мөлшері мен шекарасы, олардык сапалық сипаттамасы туралы, жер пайдаланудың есепке алынуы мен жер учаскелерінің кадастрлық кұны туралы мәліметтердің, өзге де қажетті мәліметтердің жүйесі болып табылады. Мемлекеттік жер кадастрына жер учаскелеріне құқықты субъектілер туралы ақпарат та енгізіледі. Олай болса жер кадастры мемлекеттік шара ретінде қарастыралады және ол жер қорлары жайында қажетті деректерді алу, жинау және жүйелеуге бағытталған.</vt:lpstr>
      <vt:lpstr>Жер кадастры келесі құрамдас бөліктерден тұрады:  - жер иеленушілер мен жер пайдаланушыларды мемлекеттік тіркеу, - жер алқаптарын сандық  және сапалық есепке алу,  - топырақты бонитеттеу; - жерлерді экономикалық тұрғыдан бағалау.  </vt:lpstr>
      <vt:lpstr>ҚР Жер кодексі бойынша жер кадастрының кұрамдас бөлігі болып суармалы жердің мелиорациялык кадастры саналады, ол суармалы жер учаскелерінің мелиорациялык жай-күйі, олардык табиғи және ирригациялық-шаруашылық жағдайлары бойынша сапалык сипаттамаларын бағалау туралы, оларды пайдаланудың ece6i туралы мәліметтер жүйесін құрайды. Олай болса, жер кадастры – бұл жердің құқықтық, табиғи және шаруашылықтық жағдайын жан-жақты зерттейтін мемлекеттік шаралар жүйесі. </vt:lpstr>
      <vt:lpstr>Жер кадастры жүргізілетін жұмыс ретіне және мазмұнына қарай екі түрге бөлінеді: негізгі (бірінші, алғашқы) және ағымдағы немесе күнделікті (келесі). Негізгі кадастрдың міндеті –жер учаскесі, аудан, облыс жерлерінің табиғи, құқықтық және шаруашылық жағдайы туралы алғашқы мәліметтерді алу немесе анықтау және жер-кадастрлық құжаттарға енгізу. Негізгі жер кадастры кезінде жалпы жер пайдалану ауданы, алқаптар құрамы, жердің сапалық жай-күйі, топырақты бонитеттеу және экономикалық тұрғыдан бағалау туралы мәліметтер мен құжаттарды жинайды, талдайды және жіктейді. </vt:lpstr>
      <vt:lpstr>Негізгі жер кадастры жер қорының жай-күйі жайында толық ақпарат береді. Жер қоры жайында толық мәліметтердің болуы келешекте жерлерді тиімді және дұрыс пайдалану үшін әртүрлі шараларды жоспарлауға мүмкіншілік береді. Сондықтан жер кадастры жүйесінде құнарлығы шамалы алқаптар соңынан қарқынды пайдалануға айналдыруға болатындар есепке алынады. Мысалы, тыңайған жерлер, шабындықтар мен жайылымдар көлемінен жыртуға болатын жерлер бөлінеді. Бұталардан егістікке, шабындық пен жайылымдарға тазалауға болатын учаскелерді бөледі. Бұл жер кадастрының алқаптарды өзгермейді немесе тұрақты деп қарамайтынын және оларды бір түрден екінші бір түрге ауыстыру жағдайын немесе құнарлығы шамалы жерлерді құнарлығын арттыруды жоспарлайтынын көрсетеді. </vt:lpstr>
      <vt:lpstr>Жердің сапалы жай-күйінің өзгеруі оларды мелиорациялау, химияландыру, топырақтың эрозиясымен күресу және басқа да шараларды жүргізгенде жақсы байқалады. Жерді тиімді пайдалану ауыл шаруашылығы дақылдарының өнімділігін, жалпы өнім шығымдылығын, таза табыс, шығындар қайтымдылығын және басқа да экономикалық бағалау негізіндегі көрсеткіштер мөлшерін арттырады. Жер-кадастрлық мәліметтер шындыққа сәйкесті болуы үшін көрсетілген өзгерістер жер кадастрында көрсетілуі тиіс. Олай болса жер кадастры мемлекеттік жер қорына санаттары, жер пайдаланушылар, алқаптар құрамы және олардың сапалық жай-күйі туралы мәліметтерді алғашқы есепке алу кезіне және жер пайдаланудағы өзгерістерді уақытымен жер-кадастрлық құжаттарға енгізуді қамтамасыз етуі тиіс. Бұл міндетті ағымдағы немесе күнделікті жер кадастры атқарады.</vt:lpstr>
      <vt:lpstr>Ағымдағы кадастр жер пайдалануда негізігі (бастапқы) кадастрды жүргізгеннен кейінгі өзгерістерді айқындау және жер-кадастрлық құжаттарға енгізу жұмыстарымен айналысады. Сонымен қатар ағымдағы кадастр міндетіне алғашқы жазулардағы қателіктерді түзету және жаңа талаптар бойынша қосымша мәліметтерді енгізу жатады. Былайша айтқанда ағымдағы кадастр жер-кадастрлық мәліметтерді қазіргі заман деңгейінде ұстауды қамтамасыз етеді. Ағымдағы кадастрда тек заңды түрде болатын өзерістер ескеріледі. Заңсыз болған өзгерістер, мысалы біреудің жерін тартып алу, негізгі ауылшаруашылығы алқаптарының ауданын кішірейту және басқа да ағымдағы кадастр арқылы айқындалып және бекітілген тәртіпте рәсімделмеген өзгерістер жер-кадастрлық құжаттарға енгізілмейді.  </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Жер кадастры - ауыл шаруашылығы мақсатындағы жерлерді бағалауға арналған деректер базасы.</dc:title>
  <dc:creator>RePack by Diakov</dc:creator>
  <cp:lastModifiedBy>RePack by Diakov</cp:lastModifiedBy>
  <cp:revision>6</cp:revision>
  <dcterms:created xsi:type="dcterms:W3CDTF">2021-04-01T15:03:00Z</dcterms:created>
  <dcterms:modified xsi:type="dcterms:W3CDTF">2021-04-01T15:14:35Z</dcterms:modified>
</cp:coreProperties>
</file>